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25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 panose="020B0604020202020204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 panose="020B0604020202020204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2" Type="http://schemas.openxmlformats.org/officeDocument/2006/relationships/theme" Target="../theme/theme1.xml"/><Relationship Id="rId21" Type="http://schemas.openxmlformats.org/officeDocument/2006/relationships/image" Target="../media/image4.png"/><Relationship Id="rId20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2.png"/><Relationship Id="rId18" Type="http://schemas.openxmlformats.org/officeDocument/2006/relationships/image" Target="../media/image1.pn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>
            <a:fillRect/>
          </a:stretch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>
            <a:fillRect/>
          </a:stretch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>
            <a:fillRect/>
          </a:stretch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>
            <a:fillRect/>
          </a:stretch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571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Entrepreneurship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395605" y="527050"/>
          <a:ext cx="10837545" cy="59105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97430"/>
                <a:gridCol w="2912745"/>
                <a:gridCol w="5627370"/>
              </a:tblGrid>
              <a:tr h="680085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cs typeface="+mj-lt"/>
                        </a:rPr>
                        <a:t>OPPM Schedule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  <a:tc hMerge="1">
                  <a:tcPr/>
                </a:tc>
              </a:tr>
              <a:tr h="1216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  <a:cs typeface="+mj-lt"/>
                        </a:rPr>
                        <a:t>Month 1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  <a:ea typeface="Calibri" panose="020F0502020204030204" pitchFamily="34" charset="0"/>
                          <a:cs typeface="+mj-lt"/>
                        </a:rPr>
                        <a:t>Define your brand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  <a:cs typeface="+mj-lt"/>
                        </a:rPr>
                        <a:t>The leader</a:t>
                      </a:r>
                      <a:endParaRPr lang="en-US" sz="1600">
                        <a:effectLst/>
                        <a:latin typeface="+mj-lt"/>
                        <a:cs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  <a:cs typeface="+mj-lt"/>
                        </a:rPr>
                        <a:t>The team</a:t>
                      </a:r>
                      <a:endParaRPr lang="en-US" sz="1600">
                        <a:effectLst/>
                        <a:latin typeface="+mj-lt"/>
                        <a:cs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  <a:cs typeface="+mj-lt"/>
                        </a:rPr>
                        <a:t>The organizational</a:t>
                      </a:r>
                      <a:endParaRPr lang="en-US" sz="1600">
                        <a:effectLst/>
                        <a:latin typeface="+mj-lt"/>
                        <a:cs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  <a:ea typeface="Calibri" panose="020F0502020204030204" pitchFamily="34" charset="0"/>
                          <a:cs typeface="+mj-lt"/>
                        </a:rPr>
                        <a:t>Theory of change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68580" marR="68580" marT="0" marB="0"/>
                </a:tc>
              </a:tr>
              <a:tr h="55118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  <a:cs typeface="+mj-lt"/>
                        </a:rPr>
                        <a:t>Month 2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  <a:ea typeface="Calibri" panose="020F0502020204030204" pitchFamily="34" charset="0"/>
                          <a:cs typeface="+mj-lt"/>
                        </a:rPr>
                        <a:t>Grow your brand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j-lt"/>
                          <a:cs typeface="+mj-lt"/>
                        </a:rPr>
                        <a:t>Applied learning &amp; Case </a:t>
                      </a:r>
                      <a:r>
                        <a:rPr lang="en-US" sz="1600" dirty="0">
                          <a:effectLst/>
                          <a:latin typeface="+mj-lt"/>
                          <a:cs typeface="+mj-lt"/>
                        </a:rPr>
                        <a:t>studies - Culture, Architecture</a:t>
                      </a:r>
                      <a:endParaRPr lang="en-US" sz="1600" dirty="0">
                        <a:effectLst/>
                        <a:latin typeface="+mj-lt"/>
                        <a:cs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ea typeface="Calibri" panose="020F0502020204030204" pitchFamily="34" charset="0"/>
                          <a:cs typeface="+mj-lt"/>
                        </a:rPr>
                        <a:t>Leverage &amp; Recommendations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68580" marR="68580" marT="0" marB="0"/>
                </a:tc>
              </a:tr>
              <a:tr h="9283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  <a:cs typeface="+mj-lt"/>
                        </a:rPr>
                        <a:t>Month 3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  <a:ea typeface="Calibri" panose="020F0502020204030204" pitchFamily="34" charset="0"/>
                          <a:cs typeface="+mj-lt"/>
                        </a:rPr>
                        <a:t>Package your brand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cs typeface="+mj-lt"/>
                        </a:rPr>
                        <a:t>Business Model Canvas – activities, supply chain, marketing, pricing </a:t>
                      </a:r>
                      <a:r>
                        <a:rPr lang="en-US" sz="1600" dirty="0" smtClean="0">
                          <a:effectLst/>
                          <a:latin typeface="+mj-lt"/>
                          <a:cs typeface="+mj-lt"/>
                        </a:rPr>
                        <a:t>model</a:t>
                      </a:r>
                      <a:endParaRPr lang="en-US" sz="1600" dirty="0" smtClean="0">
                        <a:effectLst/>
                        <a:latin typeface="+mj-lt"/>
                        <a:cs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cs typeface="+mj-lt"/>
                          <a:sym typeface="+mn-ea"/>
                        </a:rPr>
                        <a:t>Operational </a:t>
                      </a:r>
                      <a:r>
                        <a:rPr lang="en-US" sz="1600" dirty="0" smtClean="0">
                          <a:effectLst/>
                          <a:latin typeface="+mj-lt"/>
                          <a:cs typeface="+mj-lt"/>
                          <a:sym typeface="+mn-ea"/>
                        </a:rPr>
                        <a:t>excellence – Lean six sigma &amp; Kaizen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68580" marR="68580" marT="0" marB="0"/>
                </a:tc>
              </a:tr>
              <a:tr h="65595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  <a:cs typeface="+mj-lt"/>
                        </a:rPr>
                        <a:t>Month 4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  <a:cs typeface="+mj-lt"/>
                        </a:rPr>
                        <a:t>Financial Literacy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  <a:cs typeface="+mj-lt"/>
                        </a:rPr>
                        <a:t>Introduction to finance</a:t>
                      </a:r>
                      <a:endParaRPr lang="en-US" sz="1600">
                        <a:effectLst/>
                        <a:latin typeface="+mj-lt"/>
                        <a:cs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  <a:cs typeface="+mj-lt"/>
                        </a:rPr>
                        <a:t>Budgeting &amp; Forecasting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68580" marR="68580" marT="0" marB="0"/>
                </a:tc>
              </a:tr>
              <a:tr h="8870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  <a:cs typeface="+mj-lt"/>
                        </a:rPr>
                        <a:t>Month 5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  <a:cs typeface="+mj-lt"/>
                        </a:rPr>
                        <a:t>Strategic management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  <a:cs typeface="+mj-lt"/>
                        </a:rPr>
                        <a:t>Strategic planning - Balanced Score Card</a:t>
                      </a:r>
                      <a:endParaRPr lang="en-US" sz="1600">
                        <a:effectLst/>
                        <a:latin typeface="+mj-lt"/>
                        <a:cs typeface="+mj-lt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  <a:cs typeface="+mj-lt"/>
                        </a:rPr>
                        <a:t>Monitoring &amp; Evaluation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68580" marR="68580" marT="0" marB="0"/>
                </a:tc>
              </a:tr>
              <a:tr h="9918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  <a:cs typeface="+mj-lt"/>
                        </a:rPr>
                        <a:t>Month 6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j-lt"/>
                          <a:cs typeface="+mj-lt"/>
                        </a:rPr>
                        <a:t>Scaling up your business</a:t>
                      </a:r>
                      <a:endParaRPr lang="en-US" sz="1600">
                        <a:effectLst/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  <a:cs typeface="+mj-lt"/>
                        </a:rPr>
                        <a:t>Resource mobilization -Investor readiness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+mj-lt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TABLE_ENDDRAG_ORIGIN_RECT" val="853*465"/>
  <p:tag name="TABLE_ENDDRAG_RECT" val="31*41*853*46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614</Words>
  <Application>WPS Presentation</Application>
  <PresentationFormat>Widescreen</PresentationFormat>
  <Paragraphs>51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SimSun</vt:lpstr>
      <vt:lpstr>Wingdings</vt:lpstr>
      <vt:lpstr>Wingdings 3</vt:lpstr>
      <vt:lpstr>Arial</vt:lpstr>
      <vt:lpstr>Calibri</vt:lpstr>
      <vt:lpstr>Times New Roman</vt:lpstr>
      <vt:lpstr>Century Gothic</vt:lpstr>
      <vt:lpstr>Microsoft YaHei</vt:lpstr>
      <vt:lpstr>Arial Unicode MS</vt:lpstr>
      <vt:lpstr>Ion</vt:lpstr>
      <vt:lpstr>OWIT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OWIT</dc:title>
  <dc:creator>Solomon</dc:creator>
  <cp:lastModifiedBy>Wachira Kamonde</cp:lastModifiedBy>
  <cp:revision>5</cp:revision>
  <dcterms:created xsi:type="dcterms:W3CDTF">2025-07-07T14:04:00Z</dcterms:created>
  <dcterms:modified xsi:type="dcterms:W3CDTF">2025-07-10T10:58:20Z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18E9467800BF4938A6822157E5543808_13</vt:lpwstr>
  </property>
  <property fmtid="{D5CDD505-2E9C-101B-9397-08002B2CF9AE}" pid="3" name="KSOProductBuildVer">
    <vt:lpwstr>1033-12.2.0.21931</vt:lpwstr>
  </property>
</Properties>
</file>